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9"/>
  </p:notesMasterIdLst>
  <p:sldIdLst>
    <p:sldId id="256" r:id="rId2"/>
    <p:sldId id="267" r:id="rId3"/>
    <p:sldId id="260" r:id="rId4"/>
    <p:sldId id="272" r:id="rId5"/>
    <p:sldId id="268" r:id="rId6"/>
    <p:sldId id="259" r:id="rId7"/>
    <p:sldId id="262" r:id="rId8"/>
    <p:sldId id="263" r:id="rId9"/>
    <p:sldId id="265" r:id="rId10"/>
    <p:sldId id="266" r:id="rId11"/>
    <p:sldId id="261" r:id="rId12"/>
    <p:sldId id="258" r:id="rId13"/>
    <p:sldId id="273" r:id="rId14"/>
    <p:sldId id="269" r:id="rId15"/>
    <p:sldId id="271" r:id="rId16"/>
    <p:sldId id="270" r:id="rId17"/>
    <p:sldId id="257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182291-21D3-FE15-5ED6-04DD868E5DF2}" name="Ruth Vandeputte" initials="RV" userId="S::Ruth.Vandeputte@vub.be::ab091a4e-f2ba-4e8a-8970-d2331b8af10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8" autoAdjust="0"/>
    <p:restoredTop sz="96763" autoAdjust="0"/>
  </p:normalViewPr>
  <p:slideViewPr>
    <p:cSldViewPr snapToGrid="0">
      <p:cViewPr varScale="1">
        <p:scale>
          <a:sx n="127" d="100"/>
          <a:sy n="127" d="100"/>
        </p:scale>
        <p:origin x="18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3.16186" units="1/cm"/>
          <inkml:channelProperty channel="Y" name="resolution" value="43.11377" units="1/cm"/>
          <inkml:channelProperty channel="T" name="resolution" value="1" units="1/dev"/>
        </inkml:channelProperties>
      </inkml:inkSource>
      <inkml:timestamp xml:id="ts0" timeString="2024-04-18T18:35:28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10928 16140 0,'13'0'16,"0"0"-16,0 0 0,0 0 0,1 0 15,-1 0-15,0 0 0,-13 13 0,13-13 0,1 0 0,-1 0 0,0 0 0,0 0 0,0 0 0,1 0 0,65 0 16,-66 0-16,1 0 0,-1 0 0,0 0 0,0 0 0,0 0 0,14 0 0,-14 0 0,0 0 0,1 0 16,-1 0-16,13 0 0,-12 0 0,118 0 0,-119 0 0,14 0 0,-14 0 0,13 0 15,-13 0-15,1 0 0,12 0 0,-13 0 0,1 0 0,-1 0 0,0 0 0,0 0 0,14 0 0,-14 0 0,66-13 16,-65 13-16,-1 0 0,0 0 0,0 0 0,0 0 0,1 0 0,-1 0 0,0 0 0,0 0 0,1 0 0,-1 0 0,0 0 0,66-14 15,-65 14-15,-1 0 0,0 0 0,0 0 0,1 0 16,-28 0 0,1 0-16,0 0 0,0 0 15,-1 0-15,1 0 0,0 0 0,0 0 0,0 0 0,-1 0 0,1 0 0,0 0 0,0 0 0,-80 0 16,67 0-16,12 0 0,-12 0 0,13 0 0,-14 0 0,14 0 0,-14 0 0,14 0 0,-13 0 0,-1 0 0,14 0 0,-13 0 0,-1 0 0,-118 0 16,118 0-16,1 0 0,-1 0 0,1 0 0,-1 0 0,1 0 0,-1 14 0,-12-14 0,12 0 0,1 0 0,13 0 15,-14 0-15,1 0 0,-1 0 0,1 0 0,-1 0 0,-12 0 0,25 0 0,-12 0 0,13 13 0,-27-13 0,14 0 0,-1 0 0,14 0 0,0 0 16,-14 13-16,14-13 0,0 0 0,-14 0 0,14 0 0,0 0 0,-14 0 0,14 0 0,0 0 0,-27 0 0,27 0 0,0 0 15,0 0-15,-1 0 0,1 0 0,0 0 0,26 0 32,0 0-32,1 0 0,-1 0 15,0 0-15,0 0 0,0-13 0,40 0 0,-39 13 0,-1 0 16,0-14-16,0 14 0,1 0 0,-1 0 0,40-26 16,-40 26-16,0 0 0,0 0 0,1-13 0,-1 13 0,0 0 15,0 0-15,-13-14 0,14 14 0,-1 0 0,-13-13 0,13 13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72D94-B2CC-43EB-9786-DC07EA2024AE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93262-5C38-4D61-8BA6-F5F5A23922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1546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Ruth</a:t>
            </a:r>
          </a:p>
          <a:p>
            <a:r>
              <a:rPr lang="en-BE" dirty="0"/>
              <a:t>indicate</a:t>
            </a:r>
            <a:r>
              <a:rPr lang="en-BE" baseline="0" dirty="0"/>
              <a:t> that we also have open questions during our presentations which we want to discuss with beat / yoshi after the presentation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767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Mishkat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2963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Jorrit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1094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Jorrit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0256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Jorrit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28488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Jorrit</a:t>
            </a:r>
          </a:p>
          <a:p>
            <a:r>
              <a:rPr lang="en-BE" dirty="0"/>
              <a:t>question of light vs</a:t>
            </a:r>
            <a:r>
              <a:rPr lang="en-BE" baseline="0" dirty="0"/>
              <a:t> dark mode</a:t>
            </a:r>
            <a:r>
              <a:rPr lang="en-BE" baseline="0" dirty="0" smtClean="0"/>
              <a:t>?</a:t>
            </a:r>
          </a:p>
          <a:p>
            <a:r>
              <a:rPr lang="en-BE" baseline="0" dirty="0" smtClean="0"/>
              <a:t>usefull to identify usefull bootstrap components (e.g. button rather than card)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9153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Jorrit</a:t>
            </a:r>
          </a:p>
          <a:p>
            <a:r>
              <a:rPr lang="en-BE" dirty="0"/>
              <a:t>about the 23/4 clinic? is it required that we are present</a:t>
            </a:r>
            <a:r>
              <a:rPr lang="en-BE" baseline="0" dirty="0"/>
              <a:t> as well? (e.g. daytime students have to follow the other’s presentation)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7142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Ruth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5782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5387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521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2286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Mishkat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0134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Mishkat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6829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Mishkat</a:t>
            </a:r>
          </a:p>
          <a:p>
            <a:r>
              <a:rPr lang="en-BE" dirty="0"/>
              <a:t>maybe add the idioms that we have discarded</a:t>
            </a:r>
            <a:r>
              <a:rPr lang="en-BE" baseline="0" dirty="0"/>
              <a:t> as unfit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143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Mishkat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4137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5332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933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6089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1070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800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64516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8958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624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108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596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3546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7784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45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7834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19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229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B977C-11A8-413A-BFAF-14235309C571}" type="datetimeFigureOut">
              <a:rPr lang="nl-BE" smtClean="0"/>
              <a:t>18/04/2024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69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081805"/>
            <a:ext cx="7766936" cy="1646302"/>
          </a:xfrm>
        </p:spPr>
        <p:txBody>
          <a:bodyPr/>
          <a:lstStyle/>
          <a:p>
            <a:r>
              <a:rPr lang="en-BE" sz="4000" dirty="0">
                <a:solidFill>
                  <a:schemeClr val="accent1">
                    <a:lumMod val="50000"/>
                  </a:schemeClr>
                </a:solidFill>
              </a:rPr>
              <a:t>infovis project - group 2 - 2024</a:t>
            </a:r>
            <a:br>
              <a:rPr lang="en-BE" sz="4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BE" sz="4000" dirty="0">
                <a:solidFill>
                  <a:schemeClr val="accent1">
                    <a:lumMod val="50000"/>
                  </a:schemeClr>
                </a:solidFill>
              </a:rPr>
              <a:t>midterm presentation</a:t>
            </a:r>
            <a:endParaRPr lang="nl-BE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662731"/>
            <a:ext cx="7766936" cy="1497931"/>
          </a:xfrm>
        </p:spPr>
        <p:txBody>
          <a:bodyPr>
            <a:normAutofit/>
          </a:bodyPr>
          <a:lstStyle/>
          <a:p>
            <a:r>
              <a:rPr lang="en-BE" dirty="0"/>
              <a:t>Jorrit Vander Mynsbrugge</a:t>
            </a:r>
          </a:p>
          <a:p>
            <a:r>
              <a:rPr lang="nl-BE" dirty="0"/>
              <a:t>Ruth Vandeputte</a:t>
            </a:r>
            <a:endParaRPr lang="en-BE" dirty="0"/>
          </a:p>
          <a:p>
            <a:r>
              <a:rPr lang="nl-BE" dirty="0" err="1"/>
              <a:t>Mishkat</a:t>
            </a:r>
            <a:r>
              <a:rPr lang="nl-BE" dirty="0"/>
              <a:t> </a:t>
            </a:r>
            <a:r>
              <a:rPr lang="nl-BE" dirty="0" err="1"/>
              <a:t>Haider</a:t>
            </a:r>
            <a:r>
              <a:rPr lang="nl-BE" dirty="0"/>
              <a:t> </a:t>
            </a:r>
            <a:r>
              <a:rPr lang="nl-BE" dirty="0" err="1"/>
              <a:t>Chowdhury</a:t>
            </a:r>
            <a:endParaRPr lang="nl-BE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2445" y="3474921"/>
            <a:ext cx="7766936" cy="812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BE" sz="2800" dirty="0">
                <a:solidFill>
                  <a:schemeClr val="accent1">
                    <a:lumMod val="50000"/>
                  </a:schemeClr>
                </a:solidFill>
              </a:rPr>
              <a:t>Global wind power educational dashboard</a:t>
            </a:r>
          </a:p>
        </p:txBody>
      </p:sp>
    </p:spTree>
    <p:extLst>
      <p:ext uri="{BB962C8B-B14F-4D97-AF65-F5344CB8AC3E}">
        <p14:creationId xmlns:p14="http://schemas.microsoft.com/office/powerpoint/2010/main" val="294768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algorithm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dataset is static, non-streaming</a:t>
            </a:r>
          </a:p>
          <a:p>
            <a:pPr lvl="1"/>
            <a:r>
              <a:rPr lang="en-BE" dirty="0"/>
              <a:t>query and summary statistics can be pre-computed</a:t>
            </a:r>
          </a:p>
          <a:p>
            <a:pPr lvl="1"/>
            <a:r>
              <a:rPr lang="en-BE" dirty="0"/>
              <a:t>map viz will be slowest section </a:t>
            </a:r>
            <a:r>
              <a:rPr lang="en-BE" dirty="0">
                <a:sym typeface="Wingdings" panose="05000000000000000000" pitchFamily="2" charset="2"/>
              </a:rPr>
              <a:t> try alternative framework(s) if first does not suffice</a:t>
            </a:r>
          </a:p>
          <a:p>
            <a:pPr lvl="1"/>
            <a:endParaRPr lang="en-BE" dirty="0"/>
          </a:p>
          <a:p>
            <a:r>
              <a:rPr lang="en-BE" dirty="0"/>
              <a:t>Validation:</a:t>
            </a:r>
          </a:p>
          <a:p>
            <a:pPr lvl="1"/>
            <a:r>
              <a:rPr lang="en-BE" dirty="0"/>
              <a:t>benchmark it</a:t>
            </a:r>
          </a:p>
          <a:p>
            <a:endParaRPr lang="en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57863" y="6481823"/>
            <a:ext cx="3437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00" dirty="0"/>
              <a:t>*</a:t>
            </a:r>
            <a:r>
              <a:rPr lang="en-US" sz="1000" dirty="0"/>
              <a:t>“Big Aggregate Numbers” or “Big Actionable Numbers”</a:t>
            </a:r>
            <a:endParaRPr lang="nl-BE" sz="1000" dirty="0"/>
          </a:p>
        </p:txBody>
      </p:sp>
    </p:spTree>
    <p:extLst>
      <p:ext uri="{BB962C8B-B14F-4D97-AF65-F5344CB8AC3E}">
        <p14:creationId xmlns:p14="http://schemas.microsoft.com/office/powerpoint/2010/main" val="330921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Mockups (3 iterations)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64" y="1930400"/>
            <a:ext cx="2508703" cy="3880773"/>
          </a:xfrm>
        </p:spPr>
        <p:txBody>
          <a:bodyPr/>
          <a:lstStyle/>
          <a:p>
            <a:r>
              <a:rPr lang="en-BE" dirty="0"/>
              <a:t>Filters on top</a:t>
            </a:r>
          </a:p>
          <a:p>
            <a:r>
              <a:rPr lang="en-BE" dirty="0"/>
              <a:t>BAN on the left that also filter the main viz</a:t>
            </a:r>
          </a:p>
          <a:p>
            <a:r>
              <a:rPr lang="en-BE" dirty="0"/>
              <a:t>Main viz on the middle</a:t>
            </a:r>
          </a:p>
          <a:p>
            <a:r>
              <a:rPr lang="en-BE" dirty="0"/>
              <a:t>Horizontal bar chart on the right</a:t>
            </a:r>
          </a:p>
          <a:p>
            <a:r>
              <a:rPr lang="en-BE" dirty="0"/>
              <a:t>Popup in the middle (query result)</a:t>
            </a:r>
          </a:p>
          <a:p>
            <a:endParaRPr lang="nl-B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72" y="1270000"/>
            <a:ext cx="8802038" cy="48189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0" name="Straight Arrow Connector 9"/>
          <p:cNvCxnSpPr/>
          <p:nvPr/>
        </p:nvCxnSpPr>
        <p:spPr>
          <a:xfrm>
            <a:off x="2804072" y="1493134"/>
            <a:ext cx="425265" cy="54401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50720" y="1157769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(sub)total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578608" y="5341176"/>
            <a:ext cx="526394" cy="432991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00825" y="5811173"/>
            <a:ext cx="2006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BAN serving as level 1 filter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7305472" y="3422346"/>
            <a:ext cx="1288210" cy="556267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539197" y="1416101"/>
            <a:ext cx="188450" cy="514299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97786" y="1493134"/>
            <a:ext cx="603480" cy="425127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09657" y="957599"/>
            <a:ext cx="20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additional filters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38823" y="2590800"/>
            <a:ext cx="473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map updates / zooms according to filters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36220" y="4096266"/>
            <a:ext cx="1197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ranking updates according to filters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7305472" y="3355913"/>
            <a:ext cx="2704290" cy="890516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260615" y="3620532"/>
            <a:ext cx="12394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chemeClr val="accent5">
                    <a:lumMod val="50000"/>
                  </a:schemeClr>
                </a:solidFill>
              </a:rPr>
              <a:t>clicking a farm in map or rank shows all attributes</a:t>
            </a:r>
            <a:endParaRPr lang="nl-BE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04158" y="2839453"/>
            <a:ext cx="2869531" cy="35493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look for test users and see if they can answer the test questions</a:t>
            </a:r>
          </a:p>
          <a:p>
            <a:pPr algn="ctr"/>
            <a:endParaRPr lang="en-BE" dirty="0"/>
          </a:p>
          <a:p>
            <a:pPr algn="ctr"/>
            <a:r>
              <a:rPr lang="en-BE" dirty="0" smtClean="0"/>
              <a:t>even if the response time is slow, if the accuracy is high that is great</a:t>
            </a:r>
          </a:p>
          <a:p>
            <a:pPr algn="ctr"/>
            <a:endParaRPr lang="en-BE" dirty="0"/>
          </a:p>
          <a:p>
            <a:pPr algn="ctr"/>
            <a:r>
              <a:rPr lang="en-BE" dirty="0" smtClean="0"/>
              <a:t>use the ideq+ survey</a:t>
            </a:r>
          </a:p>
        </p:txBody>
      </p:sp>
    </p:spTree>
    <p:extLst>
      <p:ext uri="{BB962C8B-B14F-4D97-AF65-F5344CB8AC3E}">
        <p14:creationId xmlns:p14="http://schemas.microsoft.com/office/powerpoint/2010/main" val="258699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22" grpId="0"/>
      <p:bldP spid="23" grpId="0"/>
      <p:bldP spid="24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Tech </a:t>
            </a:r>
            <a:r>
              <a:rPr lang="en-BE" dirty="0" smtClean="0"/>
              <a:t>stack</a:t>
            </a:r>
            <a:br>
              <a:rPr lang="en-BE" dirty="0" smtClean="0"/>
            </a:br>
            <a:r>
              <a:rPr lang="en-BE" dirty="0" smtClean="0"/>
              <a:t>overview</a:t>
            </a:r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96" y="5421323"/>
            <a:ext cx="907011" cy="853657"/>
          </a:xfrm>
          <a:prstGeom prst="rect">
            <a:avLst/>
          </a:prstGeom>
        </p:spPr>
      </p:pic>
      <p:pic>
        <p:nvPicPr>
          <p:cNvPr id="1032" name="Picture 8" descr="Project Jupyter | Ho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760" y="5429383"/>
            <a:ext cx="1692680" cy="8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rquet logo by David DeSandro on Dribbb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694" y="5333778"/>
            <a:ext cx="1254936" cy="94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ist of Top 10 Web Development Python Frameworks in 202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245" y="3632252"/>
            <a:ext cx="1562385" cy="41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ubscrib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469" y="2119350"/>
            <a:ext cx="1673225" cy="58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262" y="2186333"/>
            <a:ext cx="998307" cy="5029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8162" y="1670495"/>
            <a:ext cx="2400508" cy="426757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1032" idx="1"/>
          </p:cNvCxnSpPr>
          <p:nvPr/>
        </p:nvCxnSpPr>
        <p:spPr>
          <a:xfrm>
            <a:off x="2073908" y="5873711"/>
            <a:ext cx="53985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06440" y="5873711"/>
            <a:ext cx="53985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542163" y="4447259"/>
            <a:ext cx="0" cy="6431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419600" y="2914557"/>
            <a:ext cx="426692" cy="5267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950803" y="2893244"/>
            <a:ext cx="417008" cy="5350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211423" y="5478819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/>
              <a:t>https://github.com/jorritvm/infovis</a:t>
            </a:r>
          </a:p>
        </p:txBody>
      </p:sp>
      <p:pic>
        <p:nvPicPr>
          <p:cNvPr id="1040" name="Picture 16" descr="GitHub Logo and symbol, meaning, history, PNG, bran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362" y="4141687"/>
            <a:ext cx="2104892" cy="118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hatsApp Logo PNG vector in SVG, PDF, AI, CDR format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6" b="28593"/>
          <a:stretch/>
        </p:blipFill>
        <p:spPr bwMode="auto">
          <a:xfrm>
            <a:off x="9186211" y="2973229"/>
            <a:ext cx="2243788" cy="71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icrosoft Teams, de digitale werkplek voor jouw KMO - Kockel IT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260" y="1759768"/>
            <a:ext cx="1833096" cy="10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072226" y="528070"/>
            <a:ext cx="1774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2400" u="sng" dirty="0"/>
              <a:t>Product</a:t>
            </a:r>
            <a:endParaRPr lang="nl-BE" sz="2400" u="sng" dirty="0"/>
          </a:p>
        </p:txBody>
      </p:sp>
      <p:sp>
        <p:nvSpPr>
          <p:cNvPr id="31" name="TextBox 30"/>
          <p:cNvSpPr txBox="1"/>
          <p:nvPr/>
        </p:nvSpPr>
        <p:spPr>
          <a:xfrm>
            <a:off x="9274002" y="1207972"/>
            <a:ext cx="246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2400" u="sng" dirty="0"/>
              <a:t>Collaboration</a:t>
            </a:r>
            <a:endParaRPr lang="nl-BE" sz="2400" u="sng" dirty="0"/>
          </a:p>
        </p:txBody>
      </p:sp>
      <p:sp>
        <p:nvSpPr>
          <p:cNvPr id="26" name="TextBox 25"/>
          <p:cNvSpPr txBox="1"/>
          <p:nvPr/>
        </p:nvSpPr>
        <p:spPr>
          <a:xfrm>
            <a:off x="1152284" y="6349976"/>
            <a:ext cx="93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source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0803" y="1157169"/>
            <a:ext cx="1914539" cy="361953"/>
          </a:xfrm>
          <a:prstGeom prst="rect">
            <a:avLst/>
          </a:prstGeom>
        </p:spPr>
      </p:pic>
      <p:pic>
        <p:nvPicPr>
          <p:cNvPr id="25" name="Picture 14" descr="Subscrib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262" y="688279"/>
            <a:ext cx="1116747" cy="3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05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ETL using jupyter &amp; pandas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858" y="0"/>
            <a:ext cx="3758142" cy="692699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600656" y="3158444"/>
            <a:ext cx="4078784" cy="1113525"/>
            <a:chOff x="1204416" y="3056845"/>
            <a:chExt cx="5103134" cy="14043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4416" y="3144390"/>
              <a:ext cx="907011" cy="853657"/>
            </a:xfrm>
            <a:prstGeom prst="rect">
              <a:avLst/>
            </a:prstGeom>
          </p:spPr>
        </p:pic>
        <p:pic>
          <p:nvPicPr>
            <p:cNvPr id="6" name="Picture 8" descr="Project Jupyter | Hom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680" y="3152450"/>
              <a:ext cx="1692680" cy="88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Parquet logo by David DeSandro on Dribbbl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2614" y="3056845"/>
              <a:ext cx="1254936" cy="94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Arrow Connector 7"/>
            <p:cNvCxnSpPr>
              <a:endCxn id="6" idx="1"/>
            </p:cNvCxnSpPr>
            <p:nvPr/>
          </p:nvCxnSpPr>
          <p:spPr>
            <a:xfrm>
              <a:off x="2195828" y="3596778"/>
              <a:ext cx="539852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428360" y="3596778"/>
              <a:ext cx="539852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274203" y="4073042"/>
              <a:ext cx="935711" cy="388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E" sz="1400" dirty="0"/>
                <a:t>source</a:t>
              </a:r>
              <a:endParaRPr lang="nl-BE" dirty="0"/>
            </a:p>
          </p:txBody>
        </p:sp>
      </p:grpSp>
      <p:sp>
        <p:nvSpPr>
          <p:cNvPr id="11" name="Content Placeholder 2"/>
          <p:cNvSpPr txBox="1">
            <a:spLocks/>
          </p:cNvSpPr>
          <p:nvPr/>
        </p:nvSpPr>
        <p:spPr>
          <a:xfrm>
            <a:off x="677334" y="1551008"/>
            <a:ext cx="6160346" cy="504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 smtClean="0"/>
              <a:t>Apart from NA handling in non-key attributes the ETL is </a:t>
            </a:r>
            <a:r>
              <a:rPr lang="en-BE" b="1" dirty="0" smtClean="0"/>
              <a:t>finished</a:t>
            </a:r>
            <a:r>
              <a:rPr lang="en-BE" dirty="0" smtClean="0"/>
              <a:t>.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7868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Map viz tech</a:t>
            </a:r>
            <a:endParaRPr lang="nl-BE" dirty="0"/>
          </a:p>
        </p:txBody>
      </p:sp>
      <p:pic>
        <p:nvPicPr>
          <p:cNvPr id="1026" name="Picture 2" descr="https://miro.medium.com/v2/resize:fit:875/1*Jmu26KpNkS6xxvLc1pwzWg.jpe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515" y="-163352"/>
            <a:ext cx="7423485" cy="710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677334" y="1551008"/>
            <a:ext cx="3823546" cy="504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 smtClean="0"/>
              <a:t>Initial tests to analyse:</a:t>
            </a:r>
          </a:p>
          <a:p>
            <a:pPr lvl="1"/>
            <a:r>
              <a:rPr lang="en-BE" dirty="0" smtClean="0"/>
              <a:t>interoperability with dash</a:t>
            </a:r>
          </a:p>
          <a:p>
            <a:pPr lvl="1"/>
            <a:r>
              <a:rPr lang="en-BE" dirty="0" smtClean="0"/>
              <a:t>performance</a:t>
            </a:r>
          </a:p>
          <a:p>
            <a:pPr lvl="1"/>
            <a:r>
              <a:rPr lang="en-BE" dirty="0" smtClean="0"/>
              <a:t>native semantic zooming</a:t>
            </a:r>
          </a:p>
          <a:p>
            <a:pPr lvl="1"/>
            <a:endParaRPr lang="en-BE" dirty="0" smtClean="0"/>
          </a:p>
          <a:p>
            <a:r>
              <a:rPr lang="en-BE" dirty="0" smtClean="0"/>
              <a:t>More evaluation will be needed!</a:t>
            </a:r>
          </a:p>
          <a:p>
            <a:endParaRPr lang="en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102" y="6094605"/>
            <a:ext cx="998307" cy="5029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002" y="5578767"/>
            <a:ext cx="2400508" cy="426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643" y="5065441"/>
            <a:ext cx="1914539" cy="361953"/>
          </a:xfrm>
          <a:prstGeom prst="rect">
            <a:avLst/>
          </a:prstGeom>
        </p:spPr>
      </p:pic>
      <p:pic>
        <p:nvPicPr>
          <p:cNvPr id="8" name="Picture 14" descr="Subscrib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102" y="4596551"/>
            <a:ext cx="1116747" cy="3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8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Map viz </a:t>
            </a:r>
            <a:r>
              <a:rPr lang="en-BE" dirty="0" smtClean="0"/>
              <a:t>tech tests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2"/>
          <a:stretch/>
        </p:blipFill>
        <p:spPr>
          <a:xfrm>
            <a:off x="30480" y="1270000"/>
            <a:ext cx="5392420" cy="55250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789" y="1451080"/>
            <a:ext cx="7045211" cy="43520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317958" y="222584"/>
            <a:ext cx="1822784" cy="33447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don’t do 3D, </a:t>
            </a:r>
          </a:p>
          <a:p>
            <a:pPr algn="ctr"/>
            <a:endParaRPr lang="en-BE" dirty="0"/>
          </a:p>
          <a:p>
            <a:pPr algn="ctr"/>
            <a:r>
              <a:rPr lang="en-BE" dirty="0" smtClean="0"/>
              <a:t>do the 2D!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9703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Fast prototyping using dash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3" y="1594183"/>
            <a:ext cx="10403133" cy="4518861"/>
          </a:xfrm>
          <a:prstGeom prst="rect">
            <a:avLst/>
          </a:prstGeom>
        </p:spPr>
      </p:pic>
      <p:pic>
        <p:nvPicPr>
          <p:cNvPr id="5" name="Picture 2" descr="Download Question Mark, Question, Response. Royalty-Free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271" y="150399"/>
            <a:ext cx="673934" cy="67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9193095" y="609600"/>
            <a:ext cx="435721" cy="11025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809874" y="1712199"/>
            <a:ext cx="4371472" cy="51965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7427580" y="1855870"/>
            <a:ext cx="206457" cy="216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>
            <a:off x="10379015" y="1855870"/>
            <a:ext cx="198521" cy="2316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ounded Rectangle 8"/>
          <p:cNvSpPr/>
          <p:nvPr/>
        </p:nvSpPr>
        <p:spPr>
          <a:xfrm>
            <a:off x="2622885" y="2700250"/>
            <a:ext cx="2279984" cy="225592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blue for sea is definitly ok, will not interfere with hard colors for status</a:t>
            </a:r>
            <a:endParaRPr lang="nl-BE" dirty="0"/>
          </a:p>
        </p:txBody>
      </p:sp>
      <p:sp>
        <p:nvSpPr>
          <p:cNvPr id="10" name="Rounded Rectangle 9"/>
          <p:cNvSpPr/>
          <p:nvPr/>
        </p:nvSpPr>
        <p:spPr>
          <a:xfrm>
            <a:off x="7050506" y="3151435"/>
            <a:ext cx="2279984" cy="225592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do not remove the wind farm ‘id’ – avoid too much indirection!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9228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Project plan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17" y="1365701"/>
            <a:ext cx="11135866" cy="547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3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team presentation: group 2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118" y="1712005"/>
            <a:ext cx="3869043" cy="3618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04733" y="1553839"/>
            <a:ext cx="4045193" cy="3680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81727" y="1553839"/>
            <a:ext cx="4264321" cy="393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0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The dataset</a:t>
            </a:r>
            <a:endParaRPr lang="nl-B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04133" y="175108"/>
            <a:ext cx="3658752" cy="242183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77334" y="1551008"/>
            <a:ext cx="8596668" cy="504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27</a:t>
            </a:r>
            <a:r>
              <a:rPr lang="en-BE" dirty="0"/>
              <a:t>.</a:t>
            </a:r>
            <a:r>
              <a:rPr lang="nl-BE" dirty="0"/>
              <a:t>422</a:t>
            </a:r>
            <a:r>
              <a:rPr lang="en-BE" dirty="0"/>
              <a:t> wind farm phases</a:t>
            </a:r>
          </a:p>
          <a:p>
            <a:r>
              <a:rPr lang="en-BE" dirty="0"/>
              <a:t>155 countries</a:t>
            </a:r>
          </a:p>
          <a:p>
            <a:r>
              <a:rPr lang="nl-BE" dirty="0" err="1"/>
              <a:t>Latest</a:t>
            </a:r>
            <a:r>
              <a:rPr lang="nl-BE" dirty="0"/>
              <a:t> release </a:t>
            </a:r>
            <a:r>
              <a:rPr lang="nl-BE" dirty="0" err="1"/>
              <a:t>from</a:t>
            </a:r>
            <a:r>
              <a:rPr lang="nl-BE" dirty="0"/>
              <a:t> December 2023</a:t>
            </a:r>
          </a:p>
          <a:p>
            <a:r>
              <a:rPr lang="nl-BE" dirty="0"/>
              <a:t>29 </a:t>
            </a:r>
            <a:r>
              <a:rPr lang="nl-BE" dirty="0" err="1"/>
              <a:t>attributes</a:t>
            </a:r>
            <a:r>
              <a:rPr lang="nl-BE" dirty="0"/>
              <a:t>: </a:t>
            </a:r>
            <a:r>
              <a:rPr lang="nl-BE" dirty="0" err="1"/>
              <a:t>installation</a:t>
            </a:r>
            <a:r>
              <a:rPr lang="nl-BE" dirty="0"/>
              <a:t> type, status, </a:t>
            </a:r>
            <a:r>
              <a:rPr lang="nl-BE" dirty="0" err="1"/>
              <a:t>capacity</a:t>
            </a:r>
            <a:r>
              <a:rPr lang="nl-BE" dirty="0"/>
              <a:t>, </a:t>
            </a:r>
            <a:r>
              <a:rPr lang="nl-BE" dirty="0" err="1"/>
              <a:t>coordinates</a:t>
            </a:r>
            <a:r>
              <a:rPr lang="nl-BE" dirty="0"/>
              <a:t>, start </a:t>
            </a:r>
            <a:r>
              <a:rPr lang="nl-BE" dirty="0" err="1"/>
              <a:t>year</a:t>
            </a:r>
            <a:r>
              <a:rPr lang="nl-BE" dirty="0"/>
              <a:t>…</a:t>
            </a:r>
          </a:p>
          <a:p>
            <a:pPr marL="0" indent="0">
              <a:buNone/>
            </a:pPr>
            <a:endParaRPr lang="en-BE" dirty="0"/>
          </a:p>
          <a:p>
            <a:endParaRPr lang="en-BE" dirty="0"/>
          </a:p>
          <a:p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65" y="3429000"/>
            <a:ext cx="5537614" cy="31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4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The dataset</a:t>
            </a:r>
            <a:r>
              <a:rPr lang="nl-BE" dirty="0"/>
              <a:t> – missing data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7333" y="1551008"/>
            <a:ext cx="9278653" cy="504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/>
              <a:t>No missing values in key attributes</a:t>
            </a:r>
            <a:r>
              <a:rPr lang="nl-BE" dirty="0"/>
              <a:t>: </a:t>
            </a:r>
          </a:p>
          <a:p>
            <a:pPr lvl="1"/>
            <a:r>
              <a:rPr lang="nl-BE" dirty="0" err="1"/>
              <a:t>Capacity</a:t>
            </a:r>
            <a:r>
              <a:rPr lang="nl-BE" dirty="0"/>
              <a:t> (MW)</a:t>
            </a:r>
          </a:p>
          <a:p>
            <a:pPr lvl="1"/>
            <a:r>
              <a:rPr lang="nl-BE" dirty="0"/>
              <a:t>Country &amp; </a:t>
            </a:r>
            <a:r>
              <a:rPr lang="nl-BE" dirty="0" err="1"/>
              <a:t>Region</a:t>
            </a:r>
            <a:endParaRPr lang="nl-BE" dirty="0"/>
          </a:p>
          <a:p>
            <a:pPr lvl="1"/>
            <a:r>
              <a:rPr lang="nl-BE" dirty="0"/>
              <a:t>Latitude &amp; Longitude</a:t>
            </a:r>
          </a:p>
          <a:p>
            <a:r>
              <a:rPr lang="nl-BE" dirty="0"/>
              <a:t>36% of records do </a:t>
            </a:r>
            <a:r>
              <a:rPr lang="nl-BE" dirty="0" err="1"/>
              <a:t>not</a:t>
            </a:r>
            <a:r>
              <a:rPr lang="nl-BE" dirty="0"/>
              <a:t> have data </a:t>
            </a:r>
            <a:r>
              <a:rPr lang="nl-BE" dirty="0" err="1"/>
              <a:t>for</a:t>
            </a:r>
            <a:r>
              <a:rPr lang="nl-BE" dirty="0"/>
              <a:t> ‘Start </a:t>
            </a:r>
            <a:r>
              <a:rPr lang="nl-BE" dirty="0" err="1"/>
              <a:t>year</a:t>
            </a:r>
            <a:r>
              <a:rPr lang="nl-BE" dirty="0"/>
              <a:t>’</a:t>
            </a:r>
          </a:p>
          <a:p>
            <a:pPr lvl="1"/>
            <a:r>
              <a:rPr lang="nl-BE" dirty="0" err="1"/>
              <a:t>Including</a:t>
            </a:r>
            <a:r>
              <a:rPr lang="nl-BE" dirty="0"/>
              <a:t> </a:t>
            </a:r>
            <a:r>
              <a:rPr lang="en-BE" baseline="0" dirty="0"/>
              <a:t>operational </a:t>
            </a:r>
            <a:r>
              <a:rPr lang="nl-BE" baseline="0" dirty="0"/>
              <a:t>project </a:t>
            </a:r>
            <a:r>
              <a:rPr lang="nl-BE" baseline="0" dirty="0" err="1"/>
              <a:t>phases</a:t>
            </a:r>
            <a:r>
              <a:rPr lang="en-BE" baseline="0" dirty="0"/>
              <a:t> (44GW, 1000+ wind farms)</a:t>
            </a:r>
            <a:endParaRPr lang="nl-BE" baseline="0" dirty="0"/>
          </a:p>
          <a:p>
            <a:pPr lvl="1"/>
            <a:r>
              <a:rPr lang="nl-BE" dirty="0" err="1"/>
              <a:t>Adds</a:t>
            </a:r>
            <a:r>
              <a:rPr lang="nl-BE" dirty="0"/>
              <a:t> extra </a:t>
            </a:r>
            <a:r>
              <a:rPr lang="nl-BE" dirty="0" err="1"/>
              <a:t>difficulty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time filtering </a:t>
            </a:r>
          </a:p>
          <a:p>
            <a:pPr lvl="1"/>
            <a:r>
              <a:rPr lang="nl-BE" baseline="0" dirty="0" err="1"/>
              <a:t>Need</a:t>
            </a:r>
            <a:r>
              <a:rPr lang="nl-BE" baseline="0" dirty="0"/>
              <a:t> </a:t>
            </a:r>
            <a:r>
              <a:rPr lang="nl-BE" baseline="0" dirty="0" err="1"/>
              <a:t>for</a:t>
            </a:r>
            <a:r>
              <a:rPr lang="nl-BE" baseline="0" dirty="0"/>
              <a:t> consensus in handling of incomplete records</a:t>
            </a:r>
            <a:endParaRPr lang="en-BE" baseline="0" dirty="0"/>
          </a:p>
          <a:p>
            <a:pPr lvl="1"/>
            <a:endParaRPr lang="nl-BE" dirty="0"/>
          </a:p>
          <a:p>
            <a:pPr marL="0" indent="0">
              <a:buNone/>
            </a:pPr>
            <a:endParaRPr lang="en-BE" dirty="0"/>
          </a:p>
          <a:p>
            <a:endParaRPr lang="en-BE" dirty="0"/>
          </a:p>
          <a:p>
            <a:endParaRPr lang="nl-BE" dirty="0"/>
          </a:p>
        </p:txBody>
      </p:sp>
      <p:graphicFrame>
        <p:nvGraphicFramePr>
          <p:cNvPr id="9" name="Tabel 8">
            <a:extLst>
              <a:ext uri="{FF2B5EF4-FFF2-40B4-BE49-F238E27FC236}">
                <a16:creationId xmlns:a16="http://schemas.microsoft.com/office/drawing/2014/main" id="{3E51D3DC-9229-8125-C6EF-2516F8C91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436587"/>
              </p:ext>
            </p:extLst>
          </p:nvPr>
        </p:nvGraphicFramePr>
        <p:xfrm>
          <a:off x="1694690" y="4652466"/>
          <a:ext cx="2145791" cy="170962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48511">
                  <a:extLst>
                    <a:ext uri="{9D8B030D-6E8A-4147-A177-3AD203B41FA5}">
                      <a16:colId xmlns:a16="http://schemas.microsoft.com/office/drawing/2014/main" val="240277358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465449859"/>
                    </a:ext>
                  </a:extLst>
                </a:gridCol>
              </a:tblGrid>
              <a:tr h="278425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u="none" strike="noStrike" dirty="0" err="1">
                          <a:effectLst/>
                        </a:rPr>
                        <a:t>Attribute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 err="1">
                          <a:effectLst/>
                        </a:rPr>
                        <a:t>Number</a:t>
                      </a:r>
                      <a:r>
                        <a:rPr lang="nl-BE" sz="1100" u="none" strike="noStrike" dirty="0">
                          <a:effectLst/>
                        </a:rPr>
                        <a:t> of </a:t>
                      </a:r>
                      <a:r>
                        <a:rPr lang="nl-BE" sz="1100" u="none" strike="noStrike" dirty="0" err="1">
                          <a:effectLst/>
                        </a:rPr>
                        <a:t>NaNs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7281388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u="none" strike="noStrike" dirty="0" err="1">
                          <a:effectLst/>
                        </a:rPr>
                        <a:t>Retired</a:t>
                      </a:r>
                      <a:r>
                        <a:rPr lang="nl-BE" sz="1100" u="none" strike="noStrike" dirty="0">
                          <a:effectLst/>
                        </a:rPr>
                        <a:t> </a:t>
                      </a:r>
                      <a:r>
                        <a:rPr lang="nl-BE" sz="1100" u="none" strike="noStrike" dirty="0" err="1">
                          <a:effectLst/>
                        </a:rPr>
                        <a:t>year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27156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1477775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u="none" strike="noStrike" dirty="0">
                          <a:effectLst/>
                        </a:rPr>
                        <a:t>City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15172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204499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u="none" strike="noStrike">
                          <a:effectLst/>
                        </a:rPr>
                        <a:t>Operator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10210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3923798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b="1" u="none" strike="noStrike" dirty="0">
                          <a:effectLst/>
                        </a:rPr>
                        <a:t>Start </a:t>
                      </a:r>
                      <a:r>
                        <a:rPr lang="nl-BE" sz="1100" b="1" u="none" strike="noStrike" dirty="0" err="1">
                          <a:effectLst/>
                        </a:rPr>
                        <a:t>year</a:t>
                      </a:r>
                      <a:endParaRPr lang="nl-BE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9919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85120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u="none" strike="noStrike">
                          <a:effectLst/>
                        </a:rPr>
                        <a:t>Owner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7345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5979648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u="none" strike="noStrike" dirty="0">
                          <a:effectLst/>
                        </a:rPr>
                        <a:t>State/</a:t>
                      </a:r>
                      <a:r>
                        <a:rPr lang="nl-BE" sz="1100" u="none" strike="noStrike" dirty="0" err="1">
                          <a:effectLst/>
                        </a:rPr>
                        <a:t>Province</a:t>
                      </a:r>
                      <a:r>
                        <a:rPr lang="nl-BE" sz="1100" u="none" strike="noStrike" dirty="0">
                          <a:effectLst/>
                        </a:rPr>
                        <a:t> 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4719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777296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795840" y="5781600"/>
              <a:ext cx="576720" cy="38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6480" y="5772240"/>
                <a:ext cx="595440" cy="57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ight Arrow 3"/>
          <p:cNvSpPr/>
          <p:nvPr/>
        </p:nvSpPr>
        <p:spPr>
          <a:xfrm>
            <a:off x="-475247" y="2875547"/>
            <a:ext cx="1209173" cy="7459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932447" y="3380874"/>
            <a:ext cx="703848" cy="120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6"/>
          <p:cNvSpPr/>
          <p:nvPr/>
        </p:nvSpPr>
        <p:spPr>
          <a:xfrm>
            <a:off x="7537784" y="1551008"/>
            <a:ext cx="4199021" cy="32134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try to do start year imputation</a:t>
            </a:r>
          </a:p>
          <a:p>
            <a:pPr algn="ctr"/>
            <a:endParaRPr lang="en-BE" dirty="0"/>
          </a:p>
          <a:p>
            <a:pPr algn="ctr"/>
            <a:r>
              <a:rPr lang="en-BE" dirty="0" smtClean="0"/>
              <a:t>if that fails remove records</a:t>
            </a:r>
          </a:p>
          <a:p>
            <a:pPr algn="ctr"/>
            <a:endParaRPr lang="en-BE" dirty="0"/>
          </a:p>
          <a:p>
            <a:pPr algn="ctr"/>
            <a:r>
              <a:rPr lang="en-BE" dirty="0" smtClean="0"/>
              <a:t>do not make vis ambiguous (some viz with all data, some with only subset)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4751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438" y="493425"/>
            <a:ext cx="8596668" cy="1320800"/>
          </a:xfrm>
        </p:spPr>
        <p:txBody>
          <a:bodyPr/>
          <a:lstStyle/>
          <a:p>
            <a:r>
              <a:rPr lang="en-BE" dirty="0"/>
              <a:t>The dataset – quality issues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651" y="1967696"/>
            <a:ext cx="6373611" cy="4501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3" y="4358542"/>
            <a:ext cx="5060962" cy="170169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511875" y="5092861"/>
            <a:ext cx="2683001" cy="6597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9137" y="1410321"/>
            <a:ext cx="55789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</a:t>
            </a:r>
            <a:r>
              <a:rPr lang="en-BE" dirty="0"/>
              <a:t>ample crosscheck done both on operating &amp; announced projects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Issue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capacities</a:t>
            </a:r>
            <a:r>
              <a:rPr lang="nl-BE" dirty="0"/>
              <a:t> of</a:t>
            </a:r>
            <a:r>
              <a:rPr lang="en-BE" dirty="0"/>
              <a:t> announced projects</a:t>
            </a:r>
            <a:r>
              <a:rPr lang="nl-BE" dirty="0"/>
              <a:t> </a:t>
            </a: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</a:t>
            </a:r>
            <a:r>
              <a:rPr lang="en-BE" dirty="0"/>
              <a:t>apacities &gt; 10GW </a:t>
            </a:r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en-BE" dirty="0"/>
              <a:t>removed from the datase</a:t>
            </a:r>
            <a:r>
              <a:rPr lang="nl-BE" dirty="0"/>
              <a:t>t</a:t>
            </a:r>
            <a:endParaRPr lang="en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19BBFF7-18AC-6210-58E2-613EE2E4B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592" y="224777"/>
            <a:ext cx="5060962" cy="1589448"/>
          </a:xfrm>
          <a:prstGeom prst="rect">
            <a:avLst/>
          </a:prstGeom>
        </p:spPr>
      </p:pic>
      <p:cxnSp>
        <p:nvCxnSpPr>
          <p:cNvPr id="9" name="Straight Arrow Connector 6">
            <a:extLst>
              <a:ext uri="{FF2B5EF4-FFF2-40B4-BE49-F238E27FC236}">
                <a16:creationId xmlns:a16="http://schemas.microsoft.com/office/drawing/2014/main" id="{0E5E79F5-AD02-18A4-8B86-FC01CCBEEDAB}"/>
              </a:ext>
            </a:extLst>
          </p:cNvPr>
          <p:cNvCxnSpPr>
            <a:cxnSpLocks/>
          </p:cNvCxnSpPr>
          <p:nvPr/>
        </p:nvCxnSpPr>
        <p:spPr>
          <a:xfrm flipV="1">
            <a:off x="5511875" y="797765"/>
            <a:ext cx="3852532" cy="40741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AD366FE5-92CF-4CE3-54EB-80DE94044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3873" y="3034084"/>
            <a:ext cx="3678002" cy="1037964"/>
          </a:xfrm>
          <a:prstGeom prst="rect">
            <a:avLst/>
          </a:prstGeom>
        </p:spPr>
      </p:pic>
      <p:cxnSp>
        <p:nvCxnSpPr>
          <p:cNvPr id="15" name="Straight Arrow Connector 6">
            <a:extLst>
              <a:ext uri="{FF2B5EF4-FFF2-40B4-BE49-F238E27FC236}">
                <a16:creationId xmlns:a16="http://schemas.microsoft.com/office/drawing/2014/main" id="{B226E994-64D9-A3BF-8206-792F9A5A5858}"/>
              </a:ext>
            </a:extLst>
          </p:cNvPr>
          <p:cNvCxnSpPr>
            <a:cxnSpLocks/>
          </p:cNvCxnSpPr>
          <p:nvPr/>
        </p:nvCxnSpPr>
        <p:spPr>
          <a:xfrm flipH="1" flipV="1">
            <a:off x="4462272" y="3192925"/>
            <a:ext cx="687629" cy="20164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92363" y="47061"/>
            <a:ext cx="4199021" cy="32134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how was this discovered?</a:t>
            </a:r>
          </a:p>
          <a:p>
            <a:pPr algn="ctr"/>
            <a:endParaRPr lang="en-BE" dirty="0"/>
          </a:p>
          <a:p>
            <a:pPr algn="ctr"/>
            <a:r>
              <a:rPr lang="en-BE" dirty="0" smtClean="0"/>
              <a:t>through domain expertise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431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domain situation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Target user: high school STEM student. They know electrical power is expressed in Watt, they know the prefix M, they know a windmill produces electrical energy.</a:t>
            </a:r>
          </a:p>
          <a:p>
            <a:pPr lvl="1"/>
            <a:r>
              <a:rPr lang="en-BE" dirty="0"/>
              <a:t>Key questions: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BE" dirty="0"/>
              <a:t>“how is offshore currently distributed over the different continents?”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BE" dirty="0"/>
              <a:t>“what continents are in the lead of renewable wind integration”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BE" dirty="0"/>
              <a:t>“can you find </a:t>
            </a:r>
            <a:r>
              <a:rPr lang="en-BE" i="1" dirty="0"/>
              <a:t>attribute X</a:t>
            </a:r>
            <a:r>
              <a:rPr lang="en-BE" b="1" i="1" dirty="0"/>
              <a:t> </a:t>
            </a:r>
            <a:r>
              <a:rPr lang="en-BE" dirty="0"/>
              <a:t>of the biggest windfarm in </a:t>
            </a:r>
            <a:r>
              <a:rPr lang="en-BE" i="1" dirty="0"/>
              <a:t>Europe</a:t>
            </a:r>
            <a:r>
              <a:rPr lang="en-BE" dirty="0"/>
              <a:t>?</a:t>
            </a:r>
            <a:endParaRPr lang="en-BE" i="1" dirty="0"/>
          </a:p>
          <a:p>
            <a:pPr marL="1257300" lvl="2" indent="-342900">
              <a:buFont typeface="+mj-lt"/>
              <a:buAutoNum type="arabicPeriod"/>
            </a:pPr>
            <a:r>
              <a:rPr lang="en-BE" dirty="0"/>
              <a:t>“w</a:t>
            </a:r>
            <a:r>
              <a:rPr lang="en-US" dirty="0" err="1"/>
              <a:t>hich</a:t>
            </a:r>
            <a:r>
              <a:rPr lang="en-US" dirty="0"/>
              <a:t> region is has the highest growth in installed wind capacity in the period 2020-2023?"</a:t>
            </a:r>
            <a:endParaRPr lang="en-BE" i="1" dirty="0"/>
          </a:p>
          <a:p>
            <a:pPr marL="0" indent="0">
              <a:buNone/>
            </a:pPr>
            <a:endParaRPr lang="en-BE" i="1" dirty="0"/>
          </a:p>
          <a:p>
            <a:r>
              <a:rPr lang="en-BE" i="1" dirty="0"/>
              <a:t>Validation:</a:t>
            </a:r>
          </a:p>
          <a:p>
            <a:pPr lvl="1"/>
            <a:r>
              <a:rPr lang="en-BE" dirty="0"/>
              <a:t>no interviews</a:t>
            </a:r>
          </a:p>
          <a:p>
            <a:pPr lvl="1"/>
            <a:r>
              <a:rPr lang="en-US" dirty="0"/>
              <a:t>try to imagine yourself in the role of </a:t>
            </a:r>
            <a:r>
              <a:rPr lang="en-BE" dirty="0"/>
              <a:t>high school </a:t>
            </a:r>
            <a:r>
              <a:rPr lang="en-US" dirty="0"/>
              <a:t>student</a:t>
            </a:r>
            <a:endParaRPr lang="en-BE" dirty="0"/>
          </a:p>
          <a:p>
            <a:pPr lvl="1"/>
            <a:r>
              <a:rPr lang="en-BE" dirty="0"/>
              <a:t>maybe ask a student? (not yet decided)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1034716" y="2929689"/>
            <a:ext cx="523373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ight Arrow 5"/>
          <p:cNvSpPr/>
          <p:nvPr/>
        </p:nvSpPr>
        <p:spPr>
          <a:xfrm>
            <a:off x="974558" y="3290637"/>
            <a:ext cx="583531" cy="2586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ight Arrow 6"/>
          <p:cNvSpPr/>
          <p:nvPr/>
        </p:nvSpPr>
        <p:spPr>
          <a:xfrm>
            <a:off x="366963" y="3621505"/>
            <a:ext cx="1191126" cy="3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9204158" y="2839453"/>
            <a:ext cx="2869531" cy="35493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questions are good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2828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data/task abstraction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the data is hiërarchical, fine data can easily be bucketed into aggregate categories</a:t>
            </a:r>
          </a:p>
          <a:p>
            <a:pPr lvl="1"/>
            <a:r>
              <a:rPr lang="en-BE" dirty="0"/>
              <a:t>questions 1 and 2 are ‘analyse’ questions.</a:t>
            </a:r>
          </a:p>
          <a:p>
            <a:pPr lvl="1"/>
            <a:r>
              <a:rPr lang="en-BE" dirty="0"/>
              <a:t>question 3 combines both the ‘search’ with the ‘query’ aspect of a viz.</a:t>
            </a:r>
          </a:p>
          <a:p>
            <a:pPr lvl="2"/>
            <a:r>
              <a:rPr lang="en-BE" dirty="0"/>
              <a:t>at first both location &amp; power will be unknown</a:t>
            </a:r>
          </a:p>
          <a:p>
            <a:pPr lvl="2"/>
            <a:r>
              <a:rPr lang="en-BE" dirty="0">
                <a:sym typeface="Wingdings" panose="05000000000000000000" pitchFamily="2" charset="2"/>
              </a:rPr>
              <a:t> </a:t>
            </a:r>
            <a:r>
              <a:rPr lang="en-BE" dirty="0"/>
              <a:t>then you order by power </a:t>
            </a:r>
            <a:r>
              <a:rPr lang="en-BE" dirty="0">
                <a:sym typeface="Wingdings" panose="05000000000000000000" pitchFamily="2" charset="2"/>
              </a:rPr>
              <a:t> </a:t>
            </a:r>
            <a:r>
              <a:rPr lang="en-BE" dirty="0"/>
              <a:t>then you locate </a:t>
            </a:r>
            <a:r>
              <a:rPr lang="en-BE" dirty="0">
                <a:sym typeface="Wingdings" panose="05000000000000000000" pitchFamily="2" charset="2"/>
              </a:rPr>
              <a:t> then you query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dirty="0">
                <a:sym typeface="Wingdings" panose="05000000000000000000" pitchFamily="2" charset="2"/>
              </a:rPr>
              <a:t>question 4 is a ‘search’ </a:t>
            </a:r>
            <a:r>
              <a:rPr lang="nl-BE" dirty="0" err="1">
                <a:sym typeface="Wingdings" panose="05000000000000000000" pitchFamily="2" charset="2"/>
              </a:rPr>
              <a:t>by</a:t>
            </a:r>
            <a:r>
              <a:rPr lang="nl-BE" dirty="0">
                <a:sym typeface="Wingdings" panose="05000000000000000000" pitchFamily="2" charset="2"/>
              </a:rPr>
              <a:t> filtering on time </a:t>
            </a:r>
            <a:r>
              <a:rPr lang="nl-BE" dirty="0" err="1">
                <a:sym typeface="Wingdings" panose="05000000000000000000" pitchFamily="2" charset="2"/>
              </a:rPr>
              <a:t>and</a:t>
            </a:r>
            <a:r>
              <a:rPr lang="nl-BE" dirty="0">
                <a:sym typeface="Wingdings" panose="05000000000000000000" pitchFamily="2" charset="2"/>
              </a:rPr>
              <a:t> status (</a:t>
            </a:r>
            <a:r>
              <a:rPr lang="nl-BE" dirty="0" err="1">
                <a:sym typeface="Wingdings" panose="05000000000000000000" pitchFamily="2" charset="2"/>
              </a:rPr>
              <a:t>lookup</a:t>
            </a:r>
            <a:r>
              <a:rPr lang="nl-BE" dirty="0">
                <a:sym typeface="Wingdings" panose="05000000000000000000" pitchFamily="2" charset="2"/>
              </a:rPr>
              <a:t>) </a:t>
            </a:r>
            <a:r>
              <a:rPr lang="nl-BE" dirty="0" err="1">
                <a:sym typeface="Wingdings" panose="05000000000000000000" pitchFamily="2" charset="2"/>
              </a:rPr>
              <a:t>and</a:t>
            </a:r>
            <a:r>
              <a:rPr lang="nl-BE" dirty="0">
                <a:sym typeface="Wingdings" panose="05000000000000000000" pitchFamily="2" charset="2"/>
              </a:rPr>
              <a:t> a ‘query’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compare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rates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between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regions</a:t>
            </a:r>
            <a:endParaRPr lang="en-BE" dirty="0">
              <a:sym typeface="Wingdings" panose="05000000000000000000" pitchFamily="2" charset="2"/>
            </a:endParaRPr>
          </a:p>
          <a:p>
            <a:endParaRPr lang="en-BE" dirty="0">
              <a:sym typeface="Wingdings" panose="05000000000000000000" pitchFamily="2" charset="2"/>
            </a:endParaRPr>
          </a:p>
          <a:p>
            <a:r>
              <a:rPr lang="en-BE" dirty="0"/>
              <a:t>Validation:</a:t>
            </a:r>
            <a:endParaRPr lang="en-BE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1"/>
            <a:r>
              <a:rPr lang="en-BE" dirty="0">
                <a:solidFill>
                  <a:schemeClr val="tx1"/>
                </a:solidFill>
                <a:sym typeface="Wingdings" panose="05000000000000000000" pitchFamily="2" charset="2"/>
              </a:rPr>
              <a:t>this layer is the least ‘clear’ to us</a:t>
            </a:r>
          </a:p>
          <a:p>
            <a:pPr lvl="2"/>
            <a:r>
              <a:rPr lang="en-BE" dirty="0">
                <a:solidFill>
                  <a:schemeClr val="tx1"/>
                </a:solidFill>
                <a:sym typeface="Wingdings" panose="05000000000000000000" pitchFamily="2" charset="2"/>
              </a:rPr>
              <a:t>we’d like to discuss how to assess data/abstraction better and avoid jumping from domain to idiom selection?</a:t>
            </a:r>
            <a:endParaRPr lang="en-BE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  <p:pic>
        <p:nvPicPr>
          <p:cNvPr id="1026" name="Picture 2" descr="Download Question Mark, Question, Response. Royalty-Free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002" y="4013541"/>
            <a:ext cx="2695671" cy="26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204158" y="2839453"/>
            <a:ext cx="2869531" cy="35493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don’t focus too much on this abstraction, don’t formalize it too much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1313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idiom selection (i)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 fontScale="92500" lnSpcReduction="10000"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filters: </a:t>
            </a:r>
          </a:p>
          <a:p>
            <a:pPr lvl="2"/>
            <a:r>
              <a:rPr lang="en-BE" dirty="0"/>
              <a:t>alphabetical combo boxes for categorical values</a:t>
            </a:r>
            <a:endParaRPr lang="nl-BE" dirty="0"/>
          </a:p>
          <a:p>
            <a:pPr lvl="2"/>
            <a:r>
              <a:rPr lang="nl-BE" dirty="0"/>
              <a:t>multiple </a:t>
            </a:r>
            <a:r>
              <a:rPr lang="nl-BE" dirty="0" err="1"/>
              <a:t>values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selected</a:t>
            </a:r>
            <a:endParaRPr lang="en-BE" dirty="0"/>
          </a:p>
          <a:p>
            <a:pPr lvl="2"/>
            <a:r>
              <a:rPr lang="en-BE" dirty="0"/>
              <a:t>slider for time scale</a:t>
            </a:r>
          </a:p>
          <a:p>
            <a:pPr lvl="2"/>
            <a:r>
              <a:rPr lang="en-BE" dirty="0"/>
              <a:t>BANs* for 1st hiërarchical level (e.g. continent) showing immediatly some summary statistics</a:t>
            </a:r>
          </a:p>
          <a:p>
            <a:pPr lvl="1"/>
            <a:r>
              <a:rPr lang="en-BE" dirty="0"/>
              <a:t>geographical distribution:</a:t>
            </a:r>
          </a:p>
          <a:p>
            <a:pPr lvl="2"/>
            <a:r>
              <a:rPr lang="en-BE" dirty="0"/>
              <a:t>map with circles</a:t>
            </a:r>
          </a:p>
          <a:p>
            <a:pPr lvl="2"/>
            <a:r>
              <a:rPr lang="en-BE" dirty="0"/>
              <a:t>size as channel for power rating</a:t>
            </a:r>
          </a:p>
          <a:p>
            <a:pPr lvl="2"/>
            <a:r>
              <a:rPr lang="en-BE" dirty="0"/>
              <a:t>hue as a channel for status? map sensible comments to sensible status (e.g. red = cancelled)</a:t>
            </a:r>
          </a:p>
          <a:p>
            <a:pPr lvl="2"/>
            <a:r>
              <a:rPr lang="en-BE" dirty="0"/>
              <a:t>no choropleth – offshore concessions are often very small</a:t>
            </a:r>
          </a:p>
          <a:p>
            <a:pPr lvl="3"/>
            <a:r>
              <a:rPr lang="en-BE" dirty="0"/>
              <a:t>when zooming out, the area quickly becomes too small to use hue as channel</a:t>
            </a:r>
          </a:p>
          <a:p>
            <a:pPr lvl="1"/>
            <a:r>
              <a:rPr lang="en-BE" dirty="0"/>
              <a:t>top stations:</a:t>
            </a:r>
          </a:p>
          <a:p>
            <a:pPr lvl="2"/>
            <a:r>
              <a:rPr lang="en-BE" dirty="0"/>
              <a:t>horizontal bar chart</a:t>
            </a:r>
          </a:p>
          <a:p>
            <a:pPr lvl="2"/>
            <a:r>
              <a:rPr lang="en-BE" dirty="0"/>
              <a:t>position as channel for power rating + maybe second channel (luminance?) </a:t>
            </a:r>
          </a:p>
          <a:p>
            <a:pPr lvl="2"/>
            <a:r>
              <a:rPr lang="en-BE" dirty="0"/>
              <a:t>or map status to color here as well? this way we get more information from the bar chart</a:t>
            </a:r>
          </a:p>
          <a:p>
            <a:pPr marL="457200" lvl="1" indent="0">
              <a:buNone/>
            </a:pPr>
            <a:endParaRPr lang="en-BE" dirty="0"/>
          </a:p>
          <a:p>
            <a:pPr lvl="1"/>
            <a:endParaRPr lang="en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57863" y="6481823"/>
            <a:ext cx="3437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00" dirty="0"/>
              <a:t>*</a:t>
            </a:r>
            <a:r>
              <a:rPr lang="en-US" sz="1000" dirty="0"/>
              <a:t>“Big Aggregate Numbers” or “Big Actionable Numbers”</a:t>
            </a:r>
            <a:endParaRPr lang="nl-BE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845" y="4360113"/>
            <a:ext cx="2473497" cy="21217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0301" y="2419840"/>
            <a:ext cx="2225005" cy="1786272"/>
          </a:xfrm>
          <a:prstGeom prst="rect">
            <a:avLst/>
          </a:prstGeom>
        </p:spPr>
      </p:pic>
      <p:pic>
        <p:nvPicPr>
          <p:cNvPr id="8" name="Picture 2" descr="Download Question Mark, Question, Response. Royalty-Free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501" y="5514061"/>
            <a:ext cx="673934" cy="67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204158" y="2839453"/>
            <a:ext cx="2869531" cy="35493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having interaction between different viz elements is a +</a:t>
            </a:r>
          </a:p>
          <a:p>
            <a:pPr algn="ctr"/>
            <a:endParaRPr lang="en-BE" dirty="0"/>
          </a:p>
          <a:p>
            <a:pPr algn="ctr"/>
            <a:r>
              <a:rPr lang="en-BE" dirty="0" smtClean="0"/>
              <a:t>don’t overload size channel with 2nd (like saturation) it won’t be necessary</a:t>
            </a:r>
          </a:p>
        </p:txBody>
      </p:sp>
    </p:spTree>
    <p:extLst>
      <p:ext uri="{BB962C8B-B14F-4D97-AF65-F5344CB8AC3E}">
        <p14:creationId xmlns:p14="http://schemas.microsoft.com/office/powerpoint/2010/main" val="19977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idiom selection (ii)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query:</a:t>
            </a:r>
          </a:p>
          <a:p>
            <a:pPr lvl="2"/>
            <a:r>
              <a:rPr lang="en-BE" dirty="0"/>
              <a:t>pop-up table with relevant attributes</a:t>
            </a:r>
          </a:p>
          <a:p>
            <a:pPr lvl="1"/>
            <a:endParaRPr lang="en-BE" dirty="0"/>
          </a:p>
          <a:p>
            <a:r>
              <a:rPr lang="en-BE" dirty="0"/>
              <a:t>Validation:</a:t>
            </a:r>
          </a:p>
          <a:p>
            <a:pPr lvl="1"/>
            <a:r>
              <a:rPr lang="en-BE" dirty="0"/>
              <a:t>mockup (see next slide)</a:t>
            </a:r>
          </a:p>
          <a:p>
            <a:pPr lvl="1"/>
            <a:r>
              <a:rPr lang="en-BE" dirty="0"/>
              <a:t>mid-term feedback ;-)</a:t>
            </a:r>
          </a:p>
          <a:p>
            <a:endParaRPr lang="en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57863" y="6481823"/>
            <a:ext cx="3437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00" dirty="0"/>
              <a:t>*</a:t>
            </a:r>
            <a:r>
              <a:rPr lang="en-US" sz="1000" dirty="0"/>
              <a:t>“Big Aggregate Numbers” or “Big Actionable Numbers”</a:t>
            </a:r>
            <a:endParaRPr lang="nl-BE" sz="1000" dirty="0"/>
          </a:p>
        </p:txBody>
      </p:sp>
    </p:spTree>
    <p:extLst>
      <p:ext uri="{BB962C8B-B14F-4D97-AF65-F5344CB8AC3E}">
        <p14:creationId xmlns:p14="http://schemas.microsoft.com/office/powerpoint/2010/main" val="35411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571</TotalTime>
  <Words>1029</Words>
  <Application>Microsoft Office PowerPoint</Application>
  <PresentationFormat>Widescreen</PresentationFormat>
  <Paragraphs>187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 Narrow</vt:lpstr>
      <vt:lpstr>Arial</vt:lpstr>
      <vt:lpstr>Calibri</vt:lpstr>
      <vt:lpstr>Trebuchet MS</vt:lpstr>
      <vt:lpstr>Wingdings</vt:lpstr>
      <vt:lpstr>Wingdings 3</vt:lpstr>
      <vt:lpstr>Facet</vt:lpstr>
      <vt:lpstr>infovis project - group 2 - 2024 midterm presentation</vt:lpstr>
      <vt:lpstr>team presentation: group 2</vt:lpstr>
      <vt:lpstr>The dataset</vt:lpstr>
      <vt:lpstr>The dataset – missing data</vt:lpstr>
      <vt:lpstr>The dataset – quality issues</vt:lpstr>
      <vt:lpstr>Validation: domain situation</vt:lpstr>
      <vt:lpstr>Validation: data/task abstraction</vt:lpstr>
      <vt:lpstr>Validation: idiom selection (i)</vt:lpstr>
      <vt:lpstr>Validation: idiom selection (ii)</vt:lpstr>
      <vt:lpstr>Validation: algorithm</vt:lpstr>
      <vt:lpstr>Mockups (3 iterations)</vt:lpstr>
      <vt:lpstr>Tech stack overview</vt:lpstr>
      <vt:lpstr>ETL using jupyter &amp; pandas</vt:lpstr>
      <vt:lpstr>Map viz tech</vt:lpstr>
      <vt:lpstr>Map viz tech tests</vt:lpstr>
      <vt:lpstr>Fast prototyping using dash</vt:lpstr>
      <vt:lpstr>Project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infovis project - group 2 – 2024 midterm presentation</dc:title>
  <dc:creator>Jorrit Vander Mynsbrugge</dc:creator>
  <cp:lastModifiedBy>Jorrit Vander Mynsbrugge</cp:lastModifiedBy>
  <cp:revision>34</cp:revision>
  <dcterms:created xsi:type="dcterms:W3CDTF">2024-04-04T11:33:32Z</dcterms:created>
  <dcterms:modified xsi:type="dcterms:W3CDTF">2024-04-18T20:14:58Z</dcterms:modified>
</cp:coreProperties>
</file>